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2"/>
    <p:sldId id="257" r:id="rId3"/>
    <p:sldId id="258" r:id="rId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ヒラギノ角ゴ ProN W6"/>
          <a:ea typeface="ヒラギノ角ゴ ProN W6"/>
          <a:cs typeface="ヒラギノ角ゴ ProN W6"/>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06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69133370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ヒラギノ角ゴ ProN W3"/>
      </a:defRPr>
    </a:lvl1pPr>
    <a:lvl2pPr indent="228600" defTabSz="457200" latinLnBrk="0">
      <a:lnSpc>
        <a:spcPct val="117999"/>
      </a:lnSpc>
      <a:defRPr sz="2200">
        <a:latin typeface="+mj-lt"/>
        <a:ea typeface="+mj-ea"/>
        <a:cs typeface="+mj-cs"/>
        <a:sym typeface="ヒラギノ角ゴ ProN W3"/>
      </a:defRPr>
    </a:lvl2pPr>
    <a:lvl3pPr indent="457200" defTabSz="457200" latinLnBrk="0">
      <a:lnSpc>
        <a:spcPct val="117999"/>
      </a:lnSpc>
      <a:defRPr sz="2200">
        <a:latin typeface="+mj-lt"/>
        <a:ea typeface="+mj-ea"/>
        <a:cs typeface="+mj-cs"/>
        <a:sym typeface="ヒラギノ角ゴ ProN W3"/>
      </a:defRPr>
    </a:lvl3pPr>
    <a:lvl4pPr indent="685800" defTabSz="457200" latinLnBrk="0">
      <a:lnSpc>
        <a:spcPct val="117999"/>
      </a:lnSpc>
      <a:defRPr sz="2200">
        <a:latin typeface="+mj-lt"/>
        <a:ea typeface="+mj-ea"/>
        <a:cs typeface="+mj-cs"/>
        <a:sym typeface="ヒラギノ角ゴ ProN W3"/>
      </a:defRPr>
    </a:lvl4pPr>
    <a:lvl5pPr indent="914400" defTabSz="457200" latinLnBrk="0">
      <a:lnSpc>
        <a:spcPct val="117999"/>
      </a:lnSpc>
      <a:defRPr sz="2200">
        <a:latin typeface="+mj-lt"/>
        <a:ea typeface="+mj-ea"/>
        <a:cs typeface="+mj-cs"/>
        <a:sym typeface="ヒラギノ角ゴ ProN W3"/>
      </a:defRPr>
    </a:lvl5pPr>
    <a:lvl6pPr indent="1143000" defTabSz="457200" latinLnBrk="0">
      <a:lnSpc>
        <a:spcPct val="117999"/>
      </a:lnSpc>
      <a:defRPr sz="2200">
        <a:latin typeface="+mj-lt"/>
        <a:ea typeface="+mj-ea"/>
        <a:cs typeface="+mj-cs"/>
        <a:sym typeface="ヒラギノ角ゴ ProN W3"/>
      </a:defRPr>
    </a:lvl6pPr>
    <a:lvl7pPr indent="1371600" defTabSz="457200" latinLnBrk="0">
      <a:lnSpc>
        <a:spcPct val="117999"/>
      </a:lnSpc>
      <a:defRPr sz="2200">
        <a:latin typeface="+mj-lt"/>
        <a:ea typeface="+mj-ea"/>
        <a:cs typeface="+mj-cs"/>
        <a:sym typeface="ヒラギノ角ゴ ProN W3"/>
      </a:defRPr>
    </a:lvl7pPr>
    <a:lvl8pPr indent="1600200" defTabSz="457200" latinLnBrk="0">
      <a:lnSpc>
        <a:spcPct val="117999"/>
      </a:lnSpc>
      <a:defRPr sz="2200">
        <a:latin typeface="+mj-lt"/>
        <a:ea typeface="+mj-ea"/>
        <a:cs typeface="+mj-cs"/>
        <a:sym typeface="ヒラギノ角ゴ ProN W3"/>
      </a:defRPr>
    </a:lvl8pPr>
    <a:lvl9pPr indent="1828800" defTabSz="457200" latinLnBrk="0">
      <a:lnSpc>
        <a:spcPct val="117999"/>
      </a:lnSpc>
      <a:defRPr sz="2200">
        <a:latin typeface="+mj-lt"/>
        <a:ea typeface="+mj-ea"/>
        <a:cs typeface="+mj-cs"/>
        <a:sym typeface="ヒラギノ角ゴ ProN W3"/>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22387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11" name="タイトルテキスト"/>
          <p:cNvSpPr txBox="1">
            <a:spLocks noGrp="1"/>
          </p:cNvSpPr>
          <p:nvPr>
            <p:ph type="title"/>
          </p:nvPr>
        </p:nvSpPr>
        <p:spPr>
          <a:xfrm>
            <a:off x="1270000" y="1638300"/>
            <a:ext cx="10464800" cy="33020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93" name="本文レベル1…"/>
          <p:cNvSpPr txBox="1">
            <a:spLocks noGrp="1"/>
          </p:cNvSpPr>
          <p:nvPr>
            <p:ph type="body" sz="quarter" idx="1"/>
          </p:nvPr>
        </p:nvSpPr>
        <p:spPr>
          <a:xfrm>
            <a:off x="1270000" y="6362700"/>
            <a:ext cx="10464800" cy="457200"/>
          </a:xfrm>
          <a:prstGeom prst="rect">
            <a:avLst/>
          </a:prstGeom>
        </p:spPr>
        <p:txBody>
          <a:bodyPr anchor="t"/>
          <a:lstStyle>
            <a:lvl1pPr marL="0" indent="0" algn="ctr">
              <a:spcBef>
                <a:spcPts val="0"/>
              </a:spcBef>
              <a:buSzTx/>
              <a:buNone/>
              <a:defRPr sz="2400"/>
            </a:lvl1pPr>
            <a:lvl2pPr marL="777875" indent="-333375" algn="ctr">
              <a:spcBef>
                <a:spcPts val="0"/>
              </a:spcBef>
              <a:defRPr sz="2400"/>
            </a:lvl2pPr>
            <a:lvl3pPr marL="1222375" indent="-333375" algn="ctr">
              <a:spcBef>
                <a:spcPts val="0"/>
              </a:spcBef>
              <a:defRPr sz="2400"/>
            </a:lvl3pPr>
            <a:lvl4pPr marL="1666875" indent="-333375" algn="ctr">
              <a:spcBef>
                <a:spcPts val="0"/>
              </a:spcBef>
              <a:defRPr sz="2400"/>
            </a:lvl4pPr>
            <a:lvl5pPr marL="2111375" indent="-333375" algn="ctr">
              <a:spcBef>
                <a:spcPts val="0"/>
              </a:spcBef>
              <a:defRPr sz="2400"/>
            </a:lvl5pPr>
          </a:lstStyle>
          <a:p>
            <a:r>
              <a:t>本文レベル1</a:t>
            </a:r>
          </a:p>
          <a:p>
            <a:pPr lvl="1"/>
            <a:r>
              <a:t>本文レベル2</a:t>
            </a:r>
          </a:p>
          <a:p>
            <a:pPr lvl="2"/>
            <a:r>
              <a:t>本文レベル3</a:t>
            </a:r>
          </a:p>
          <a:p>
            <a:pPr lvl="3"/>
            <a:r>
              <a:t>本文レベル4</a:t>
            </a:r>
          </a:p>
          <a:p>
            <a:pPr lvl="4"/>
            <a:r>
              <a:t>本文レベル5</a:t>
            </a:r>
          </a:p>
        </p:txBody>
      </p:sp>
      <p:sp>
        <p:nvSpPr>
          <p:cNvPr id="94" name="“ここに引用を入力してください。”"/>
          <p:cNvSpPr txBox="1">
            <a:spLocks noGrp="1"/>
          </p:cNvSpPr>
          <p:nvPr>
            <p:ph type="body" sz="quarter" idx="13"/>
          </p:nvPr>
        </p:nvSpPr>
        <p:spPr>
          <a:xfrm>
            <a:off x="1270000" y="4267200"/>
            <a:ext cx="10464800" cy="609600"/>
          </a:xfrm>
          <a:prstGeom prst="rect">
            <a:avLst/>
          </a:prstGeom>
        </p:spPr>
        <p:txBody>
          <a:bodyPr/>
          <a:lstStyle/>
          <a:p>
            <a:pPr marL="0" indent="0" algn="ctr">
              <a:spcBef>
                <a:spcPts val="0"/>
              </a:spcBef>
              <a:buSzTx/>
              <a:buNone/>
              <a:defRPr sz="3400"/>
            </a:pPr>
            <a:endParaRPr/>
          </a:p>
        </p:txBody>
      </p:sp>
      <p:sp>
        <p:nvSpPr>
          <p:cNvPr id="9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02" name="イメージ"/>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20" name="イメージ"/>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タイトルテキスト"/>
          <p:cNvSpPr txBox="1">
            <a:spLocks noGrp="1"/>
          </p:cNvSpPr>
          <p:nvPr>
            <p:ph type="title"/>
          </p:nvPr>
        </p:nvSpPr>
        <p:spPr>
          <a:xfrm>
            <a:off x="1270000" y="6718300"/>
            <a:ext cx="10464800" cy="1422400"/>
          </a:xfrm>
          <a:prstGeom prst="rect">
            <a:avLst/>
          </a:prstGeom>
        </p:spPr>
        <p:txBody>
          <a:bodyPr anchor="b"/>
          <a:lstStyle/>
          <a:p>
            <a:r>
              <a:t>タイトルテキスト</a:t>
            </a:r>
          </a:p>
        </p:txBody>
      </p:sp>
      <p:sp>
        <p:nvSpPr>
          <p:cNvPr id="22" name="本文レベル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2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0" name="タイトルテキスト"/>
          <p:cNvSpPr txBox="1">
            <a:spLocks noGrp="1"/>
          </p:cNvSpPr>
          <p:nvPr>
            <p:ph type="title"/>
          </p:nvPr>
        </p:nvSpPr>
        <p:spPr>
          <a:xfrm>
            <a:off x="1270000" y="3225800"/>
            <a:ext cx="10464800" cy="3302000"/>
          </a:xfrm>
          <a:prstGeom prst="rect">
            <a:avLst/>
          </a:prstGeom>
        </p:spPr>
        <p:txBody>
          <a:bodyPr/>
          <a:lstStyle/>
          <a:p>
            <a:r>
              <a:t>タイトルテキスト</a:t>
            </a:r>
          </a:p>
        </p:txBody>
      </p:sp>
      <p:sp>
        <p:nvSpPr>
          <p:cNvPr id="3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38" name="イメージ"/>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タイトルテキスト"/>
          <p:cNvSpPr txBox="1">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40" name="本文レベル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タイトルテキスト"/>
          <p:cNvSpPr txBox="1">
            <a:spLocks noGrp="1"/>
          </p:cNvSpPr>
          <p:nvPr>
            <p:ph type="title"/>
          </p:nvPr>
        </p:nvSpPr>
        <p:spPr>
          <a:prstGeom prst="rect">
            <a:avLst/>
          </a:prstGeom>
        </p:spPr>
        <p:txBody>
          <a:bodyPr/>
          <a:lstStyle/>
          <a:p>
            <a:r>
              <a:t>タイトルテキスト</a:t>
            </a:r>
          </a:p>
        </p:txBody>
      </p:sp>
      <p:sp>
        <p:nvSpPr>
          <p:cNvPr id="4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56" name="タイトルテキスト"/>
          <p:cNvSpPr txBox="1">
            <a:spLocks noGrp="1"/>
          </p:cNvSpPr>
          <p:nvPr>
            <p:ph type="title"/>
          </p:nvPr>
        </p:nvSpPr>
        <p:spPr>
          <a:prstGeom prst="rect">
            <a:avLst/>
          </a:prstGeom>
        </p:spPr>
        <p:txBody>
          <a:bodyPr/>
          <a:lstStyle/>
          <a:p>
            <a:r>
              <a:t>タイトルテキスト</a:t>
            </a:r>
          </a:p>
        </p:txBody>
      </p:sp>
      <p:sp>
        <p:nvSpPr>
          <p:cNvPr id="5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イメージ"/>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タイトルテキスト"/>
          <p:cNvSpPr txBox="1">
            <a:spLocks noGrp="1"/>
          </p:cNvSpPr>
          <p:nvPr>
            <p:ph type="title"/>
          </p:nvPr>
        </p:nvSpPr>
        <p:spPr>
          <a:prstGeom prst="rect">
            <a:avLst/>
          </a:prstGeom>
        </p:spPr>
        <p:txBody>
          <a:bodyPr/>
          <a:lstStyle/>
          <a:p>
            <a:r>
              <a:t>タイトルテキスト</a:t>
            </a:r>
          </a:p>
        </p:txBody>
      </p:sp>
      <p:sp>
        <p:nvSpPr>
          <p:cNvPr id="67" name="本文レベル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68" name="スライド番号"/>
          <p:cNvSpPr txBox="1">
            <a:spLocks noGrp="1"/>
          </p:cNvSpPr>
          <p:nvPr>
            <p:ph type="sldNum" sz="quarter" idx="2"/>
          </p:nvPr>
        </p:nvSpPr>
        <p:spPr>
          <a:xfrm>
            <a:off x="6308360" y="9296400"/>
            <a:ext cx="381306" cy="304800"/>
          </a:xfrm>
          <a:prstGeom prst="rect">
            <a:avLst/>
          </a:prstGeom>
        </p:spPr>
        <p:txBody>
          <a:bodyPr/>
          <a:lstStyle>
            <a:lvl1pPr>
              <a:defRPr>
                <a:latin typeface="+mj-lt"/>
                <a:ea typeface="+mj-ea"/>
                <a:cs typeface="+mj-cs"/>
                <a:sym typeface="ヒラギノ角ゴ ProN W3"/>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75" name="本文レベル1…"/>
          <p:cNvSpPr txBox="1">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7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83" name="イメージ"/>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イメージ"/>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イメージ"/>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b_01.jpg" descr="b_01.jpg"/>
          <p:cNvPicPr>
            <a:picLocks noChangeAspect="1"/>
          </p:cNvPicPr>
          <p:nvPr/>
        </p:nvPicPr>
        <p:blipFill>
          <a:blip r:embed="rId2">
            <a:extLst/>
          </a:blip>
          <a:srcRect t="2635" b="2634"/>
          <a:stretch>
            <a:fillRect/>
          </a:stretch>
        </p:blipFill>
        <p:spPr>
          <a:xfrm>
            <a:off x="-289100" y="0"/>
            <a:ext cx="13607956" cy="9700421"/>
          </a:xfrm>
          <a:prstGeom prst="rect">
            <a:avLst/>
          </a:prstGeom>
          <a:ln w="12700">
            <a:miter lim="400000"/>
          </a:ln>
        </p:spPr>
      </p:pic>
      <p:sp>
        <p:nvSpPr>
          <p:cNvPr id="121" name="出身：…"/>
          <p:cNvSpPr txBox="1"/>
          <p:nvPr/>
        </p:nvSpPr>
        <p:spPr>
          <a:xfrm>
            <a:off x="1579550" y="3066297"/>
            <a:ext cx="1268741"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r" defTabSz="457200">
              <a:lnSpc>
                <a:spcPct val="300000"/>
              </a:lnSpc>
              <a:defRPr sz="1800">
                <a:latin typeface="ヒラギノ角ゴ ProN W6"/>
                <a:ea typeface="ヒラギノ角ゴ ProN W6"/>
                <a:cs typeface="ヒラギノ角ゴ ProN W6"/>
                <a:sym typeface="ヒラギノ角ゴ ProN W6"/>
              </a:defRPr>
            </a:pPr>
            <a:endParaRPr lang="en-US" dirty="0"/>
          </a:p>
        </p:txBody>
      </p:sp>
      <p:sp>
        <p:nvSpPr>
          <p:cNvPr id="122" name="埼玉県…"/>
          <p:cNvSpPr txBox="1"/>
          <p:nvPr/>
        </p:nvSpPr>
        <p:spPr>
          <a:xfrm>
            <a:off x="1720949" y="3181078"/>
            <a:ext cx="5970032" cy="3574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defTabSz="457200">
              <a:defRPr>
                <a:latin typeface="ヒラギノ角ゴ ProN W6"/>
                <a:ea typeface="ヒラギノ角ゴ ProN W6"/>
                <a:cs typeface="ヒラギノ角ゴ ProN W6"/>
                <a:sym typeface="ヒラギノ角ゴ ProN W6"/>
              </a:defRPr>
            </a:pPr>
            <a:r>
              <a:rPr lang="ja-JP" altLang="en-US" dirty="0" smtClean="0"/>
              <a:t>出身地：兵庫県西宮市</a:t>
            </a:r>
            <a:endParaRPr dirty="0"/>
          </a:p>
          <a:p>
            <a:pPr algn="l" defTabSz="457200">
              <a:lnSpc>
                <a:spcPct val="209999"/>
              </a:lnSpc>
              <a:defRPr>
                <a:latin typeface="ヒラギノ角ゴ ProN W6"/>
                <a:ea typeface="ヒラギノ角ゴ ProN W6"/>
                <a:cs typeface="ヒラギノ角ゴ ProN W6"/>
                <a:sym typeface="ヒラギノ角ゴ ProN W6"/>
              </a:defRPr>
            </a:pPr>
            <a:r>
              <a:rPr lang="ja-JP" altLang="en-US" dirty="0" smtClean="0"/>
              <a:t>活動場所：公営塾（旧沓形中学校）</a:t>
            </a:r>
            <a:endParaRPr dirty="0"/>
          </a:p>
          <a:p>
            <a:pPr algn="l" defTabSz="457200">
              <a:lnSpc>
                <a:spcPct val="209999"/>
              </a:lnSpc>
              <a:defRPr>
                <a:latin typeface="ヒラギノ角ゴ ProN W6"/>
                <a:ea typeface="ヒラギノ角ゴ ProN W6"/>
                <a:cs typeface="ヒラギノ角ゴ ProN W6"/>
                <a:sym typeface="ヒラギノ角ゴ ProN W6"/>
              </a:defRPr>
            </a:pPr>
            <a:r>
              <a:rPr lang="ja-JP" altLang="en-US" dirty="0" smtClean="0"/>
              <a:t>活動内容：高校生の学習指導</a:t>
            </a:r>
            <a:endParaRPr lang="en-US" altLang="ja-JP" dirty="0" smtClean="0"/>
          </a:p>
          <a:p>
            <a:pPr algn="l" defTabSz="457200">
              <a:lnSpc>
                <a:spcPct val="209999"/>
              </a:lnSpc>
              <a:defRPr>
                <a:latin typeface="ヒラギノ角ゴ ProN W6"/>
                <a:ea typeface="ヒラギノ角ゴ ProN W6"/>
                <a:cs typeface="ヒラギノ角ゴ ProN W6"/>
                <a:sym typeface="ヒラギノ角ゴ ProN W6"/>
              </a:defRPr>
            </a:pPr>
            <a:r>
              <a:rPr lang="ja-JP" altLang="en-US" dirty="0" smtClean="0"/>
              <a:t>　　　　　　　自習サポート</a:t>
            </a:r>
            <a:endParaRPr lang="en-US" altLang="ja-JP" dirty="0" smtClean="0"/>
          </a:p>
          <a:p>
            <a:pPr algn="l" defTabSz="457200">
              <a:lnSpc>
                <a:spcPct val="209999"/>
              </a:lnSpc>
              <a:defRPr>
                <a:latin typeface="ヒラギノ角ゴ ProN W6"/>
                <a:ea typeface="ヒラギノ角ゴ ProN W6"/>
                <a:cs typeface="ヒラギノ角ゴ ProN W6"/>
                <a:sym typeface="ヒラギノ角ゴ ProN W6"/>
              </a:defRPr>
            </a:pPr>
            <a:r>
              <a:rPr lang="ja-JP" altLang="en-US" dirty="0" smtClean="0"/>
              <a:t>任期：</a:t>
            </a:r>
            <a:r>
              <a:rPr dirty="0" smtClean="0"/>
              <a:t>202</a:t>
            </a:r>
            <a:r>
              <a:rPr lang="en-US" altLang="ja-JP" dirty="0" smtClean="0"/>
              <a:t>4</a:t>
            </a:r>
            <a:r>
              <a:rPr dirty="0" smtClean="0"/>
              <a:t>年</a:t>
            </a:r>
            <a:r>
              <a:rPr dirty="0"/>
              <a:t>3月末まで</a:t>
            </a:r>
          </a:p>
        </p:txBody>
      </p:sp>
      <p:sp>
        <p:nvSpPr>
          <p:cNvPr id="123" name="山田はじめ"/>
          <p:cNvSpPr txBox="1"/>
          <p:nvPr/>
        </p:nvSpPr>
        <p:spPr>
          <a:xfrm>
            <a:off x="787428" y="705629"/>
            <a:ext cx="3587613"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defRPr sz="3500">
                <a:latin typeface="ヒラギノ角ゴ ProN W6"/>
                <a:ea typeface="ヒラギノ角ゴ ProN W6"/>
                <a:cs typeface="ヒラギノ角ゴ ProN W6"/>
                <a:sym typeface="ヒラギノ角ゴ ProN W6"/>
              </a:defRPr>
            </a:lvl1pPr>
          </a:lstStyle>
          <a:p>
            <a:r>
              <a:rPr lang="ja-JP" altLang="en-US" dirty="0" smtClean="0"/>
              <a:t>佐藤　諒</a:t>
            </a:r>
            <a:endParaRPr dirty="0"/>
          </a:p>
        </p:txBody>
      </p:sp>
      <p:sp>
        <p:nvSpPr>
          <p:cNvPr id="124" name="四角形"/>
          <p:cNvSpPr/>
          <p:nvPr/>
        </p:nvSpPr>
        <p:spPr>
          <a:xfrm>
            <a:off x="9429708" y="762742"/>
            <a:ext cx="3587613" cy="1078031"/>
          </a:xfrm>
          <a:prstGeom prst="rect">
            <a:avLst/>
          </a:prstGeom>
          <a:solidFill>
            <a:srgbClr val="F8CA79"/>
          </a:solidFill>
          <a:ln w="12700">
            <a:miter lim="400000"/>
          </a:ln>
          <a:effectLst>
            <a:outerShdw blurRad="63500" dist="25400" dir="5400000" rotWithShape="0">
              <a:srgbClr val="000000">
                <a:alpha val="50000"/>
              </a:srgbClr>
            </a:outerShdw>
          </a:effectLst>
        </p:spPr>
        <p:txBody>
          <a:bodyPr lIns="50800" tIns="50800" rIns="50800" bIns="50800" anchor="ctr"/>
          <a:lstStyle/>
          <a:p>
            <a:pPr defTabSz="457200">
              <a:defRPr sz="1200">
                <a:solidFill>
                  <a:srgbClr val="FFFFFF"/>
                </a:solidFill>
              </a:defRPr>
            </a:pPr>
            <a:endParaRPr/>
          </a:p>
        </p:txBody>
      </p:sp>
      <p:sp>
        <p:nvSpPr>
          <p:cNvPr id="125" name="地域おこし協力隊 発表資料"/>
          <p:cNvSpPr txBox="1"/>
          <p:nvPr/>
        </p:nvSpPr>
        <p:spPr>
          <a:xfrm>
            <a:off x="9951676" y="958951"/>
            <a:ext cx="2508887" cy="298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ct val="300000"/>
              </a:lnSpc>
              <a:defRPr sz="1500"/>
            </a:lvl1pPr>
          </a:lstStyle>
          <a:p>
            <a:r>
              <a:rPr dirty="0" err="1"/>
              <a:t>地域おこし協力隊</a:t>
            </a:r>
            <a:r>
              <a:rPr dirty="0"/>
              <a:t> </a:t>
            </a:r>
            <a:r>
              <a:rPr dirty="0" err="1"/>
              <a:t>発表資料</a:t>
            </a:r>
            <a:endParaRPr dirty="0"/>
          </a:p>
        </p:txBody>
      </p:sp>
      <p:sp>
        <p:nvSpPr>
          <p:cNvPr id="126" name="北海道 利尻町"/>
          <p:cNvSpPr txBox="1"/>
          <p:nvPr/>
        </p:nvSpPr>
        <p:spPr>
          <a:xfrm>
            <a:off x="9969072" y="229208"/>
            <a:ext cx="2508887" cy="450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ct val="300000"/>
              </a:lnSpc>
              <a:defRPr sz="2700"/>
            </a:lvl1pPr>
          </a:lstStyle>
          <a:p>
            <a:r>
              <a:rPr dirty="0" err="1"/>
              <a:t>北海道</a:t>
            </a:r>
            <a:r>
              <a:rPr dirty="0"/>
              <a:t> </a:t>
            </a:r>
            <a:r>
              <a:rPr dirty="0" err="1"/>
              <a:t>利尻町</a:t>
            </a:r>
            <a:endParaRPr dirty="0"/>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512" y="3108912"/>
            <a:ext cx="5549479" cy="4161171"/>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b_02.jpg" descr="b_02.jpg"/>
          <p:cNvPicPr>
            <a:picLocks noChangeAspect="1"/>
          </p:cNvPicPr>
          <p:nvPr/>
        </p:nvPicPr>
        <p:blipFill>
          <a:blip r:embed="rId3">
            <a:extLst/>
          </a:blip>
          <a:srcRect t="2635" b="2634"/>
          <a:stretch>
            <a:fillRect/>
          </a:stretch>
        </p:blipFill>
        <p:spPr>
          <a:xfrm>
            <a:off x="-365599" y="-121554"/>
            <a:ext cx="13607954" cy="9700421"/>
          </a:xfrm>
          <a:prstGeom prst="rect">
            <a:avLst/>
          </a:prstGeom>
          <a:ln w="12700">
            <a:miter lim="400000"/>
          </a:ln>
        </p:spPr>
      </p:pic>
      <p:sp>
        <p:nvSpPr>
          <p:cNvPr id="129" name="活動内容"/>
          <p:cNvSpPr txBox="1"/>
          <p:nvPr/>
        </p:nvSpPr>
        <p:spPr>
          <a:xfrm>
            <a:off x="787428" y="705629"/>
            <a:ext cx="3587613" cy="552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defRPr sz="3500">
                <a:latin typeface="ヒラギノ角ゴ ProN W6"/>
                <a:ea typeface="ヒラギノ角ゴ ProN W6"/>
                <a:cs typeface="ヒラギノ角ゴ ProN W6"/>
                <a:sym typeface="ヒラギノ角ゴ ProN W6"/>
              </a:defRPr>
            </a:lvl1pPr>
          </a:lstStyle>
          <a:p>
            <a:r>
              <a:t>活動内容</a:t>
            </a:r>
          </a:p>
        </p:txBody>
      </p:sp>
      <p:sp>
        <p:nvSpPr>
          <p:cNvPr id="130"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472928" y="3791415"/>
            <a:ext cx="4581380" cy="16024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just" defTabSz="457200">
              <a:lnSpc>
                <a:spcPct val="140000"/>
              </a:lnSpc>
              <a:defRPr sz="1800"/>
            </a:lvl1pPr>
          </a:lstStyle>
          <a:p>
            <a:r>
              <a:rPr lang="en-US" altLang="ja-JP" dirty="0" smtClean="0"/>
              <a:t>12:30</a:t>
            </a:r>
            <a:r>
              <a:rPr lang="ja-JP" altLang="en-US" dirty="0" smtClean="0"/>
              <a:t>～</a:t>
            </a:r>
            <a:r>
              <a:rPr lang="en-US" altLang="ja-JP" dirty="0" smtClean="0"/>
              <a:t>13:00</a:t>
            </a:r>
            <a:r>
              <a:rPr lang="ja-JP" altLang="en-US" dirty="0" smtClean="0"/>
              <a:t>　　出勤、掃除</a:t>
            </a:r>
            <a:endParaRPr lang="en-US" altLang="ja-JP" dirty="0" smtClean="0"/>
          </a:p>
          <a:p>
            <a:r>
              <a:rPr lang="en-US" altLang="ja-JP" dirty="0" smtClean="0"/>
              <a:t>13:00</a:t>
            </a:r>
            <a:r>
              <a:rPr lang="ja-JP" altLang="en-US" dirty="0" smtClean="0"/>
              <a:t>～</a:t>
            </a:r>
            <a:r>
              <a:rPr lang="en-US" altLang="ja-JP" dirty="0" smtClean="0"/>
              <a:t>15:30</a:t>
            </a:r>
            <a:r>
              <a:rPr lang="ja-JP" altLang="en-US" dirty="0" smtClean="0"/>
              <a:t>　　授業準備、教材探求</a:t>
            </a:r>
            <a:endParaRPr lang="en-US" altLang="ja-JP" dirty="0" smtClean="0"/>
          </a:p>
          <a:p>
            <a:r>
              <a:rPr lang="en-US" altLang="ja-JP" dirty="0" smtClean="0"/>
              <a:t>15:30</a:t>
            </a:r>
            <a:r>
              <a:rPr lang="ja-JP" altLang="en-US" dirty="0" smtClean="0"/>
              <a:t>～</a:t>
            </a:r>
            <a:r>
              <a:rPr lang="en-US" altLang="ja-JP" dirty="0" smtClean="0"/>
              <a:t>21:00</a:t>
            </a:r>
            <a:r>
              <a:rPr lang="ja-JP" altLang="en-US" dirty="0" smtClean="0"/>
              <a:t>　　授業、自習サポート</a:t>
            </a:r>
            <a:endParaRPr lang="en-US" altLang="ja-JP" dirty="0" smtClean="0"/>
          </a:p>
          <a:p>
            <a:r>
              <a:rPr lang="en-US" altLang="ja-JP" dirty="0" smtClean="0"/>
              <a:t>21:00</a:t>
            </a:r>
            <a:r>
              <a:rPr lang="ja-JP" altLang="en-US" dirty="0" smtClean="0"/>
              <a:t>～</a:t>
            </a:r>
            <a:r>
              <a:rPr lang="en-US" altLang="ja-JP" dirty="0" smtClean="0"/>
              <a:t>21:15</a:t>
            </a:r>
            <a:r>
              <a:rPr lang="ja-JP" altLang="en-US" dirty="0" smtClean="0"/>
              <a:t>　　片付け、退勤</a:t>
            </a:r>
            <a:endParaRPr dirty="0"/>
          </a:p>
        </p:txBody>
      </p:sp>
      <p:sp>
        <p:nvSpPr>
          <p:cNvPr id="134" name="四角形"/>
          <p:cNvSpPr/>
          <p:nvPr/>
        </p:nvSpPr>
        <p:spPr>
          <a:xfrm>
            <a:off x="9429708" y="762742"/>
            <a:ext cx="3587613" cy="1078031"/>
          </a:xfrm>
          <a:prstGeom prst="rect">
            <a:avLst/>
          </a:prstGeom>
          <a:solidFill>
            <a:srgbClr val="F8CA79"/>
          </a:solidFill>
          <a:ln w="12700">
            <a:miter lim="400000"/>
          </a:ln>
          <a:effectLst>
            <a:outerShdw blurRad="63500" dist="25400" dir="5400000" rotWithShape="0">
              <a:srgbClr val="000000">
                <a:alpha val="50000"/>
              </a:srgbClr>
            </a:outerShdw>
          </a:effectLst>
        </p:spPr>
        <p:txBody>
          <a:bodyPr lIns="50800" tIns="50800" rIns="50800" bIns="50800" anchor="ctr"/>
          <a:lstStyle/>
          <a:p>
            <a:pPr defTabSz="457200">
              <a:defRPr sz="1200">
                <a:solidFill>
                  <a:srgbClr val="FFFFFF"/>
                </a:solidFill>
              </a:defRPr>
            </a:pPr>
            <a:endParaRPr/>
          </a:p>
        </p:txBody>
      </p:sp>
      <p:sp>
        <p:nvSpPr>
          <p:cNvPr id="135" name="地域おこし協力隊 発表資料"/>
          <p:cNvSpPr txBox="1"/>
          <p:nvPr/>
        </p:nvSpPr>
        <p:spPr>
          <a:xfrm>
            <a:off x="10163716" y="1045080"/>
            <a:ext cx="2508887" cy="298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ct val="300000"/>
              </a:lnSpc>
              <a:defRPr sz="1500"/>
            </a:lvl1pPr>
          </a:lstStyle>
          <a:p>
            <a:r>
              <a:rPr dirty="0" err="1"/>
              <a:t>地域おこし協力隊</a:t>
            </a:r>
            <a:r>
              <a:rPr dirty="0"/>
              <a:t> </a:t>
            </a:r>
            <a:r>
              <a:rPr dirty="0" err="1"/>
              <a:t>発表資料</a:t>
            </a:r>
            <a:endParaRPr dirty="0"/>
          </a:p>
        </p:txBody>
      </p:sp>
      <p:sp>
        <p:nvSpPr>
          <p:cNvPr id="136" name="北海道 利尻町"/>
          <p:cNvSpPr txBox="1"/>
          <p:nvPr/>
        </p:nvSpPr>
        <p:spPr>
          <a:xfrm>
            <a:off x="10062773" y="254778"/>
            <a:ext cx="2508887" cy="450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ct val="300000"/>
              </a:lnSpc>
              <a:defRPr sz="2700"/>
            </a:lvl1pPr>
          </a:lstStyle>
          <a:p>
            <a:r>
              <a:rPr dirty="0" err="1"/>
              <a:t>北海道</a:t>
            </a:r>
            <a:r>
              <a:rPr dirty="0"/>
              <a:t> </a:t>
            </a:r>
            <a:r>
              <a:rPr dirty="0" err="1"/>
              <a:t>利尻町</a:t>
            </a:r>
            <a:endParaRPr dirty="0"/>
          </a:p>
        </p:txBody>
      </p:sp>
      <p:sp>
        <p:nvSpPr>
          <p:cNvPr id="137" name="円形"/>
          <p:cNvSpPr/>
          <p:nvPr/>
        </p:nvSpPr>
        <p:spPr>
          <a:xfrm>
            <a:off x="12571660" y="94342"/>
            <a:ext cx="201886" cy="201886"/>
          </a:xfrm>
          <a:prstGeom prst="ellipse">
            <a:avLst/>
          </a:prstGeom>
          <a:solidFill>
            <a:srgbClr val="FFFFFF"/>
          </a:solidFill>
          <a:ln w="12700">
            <a:miter lim="400000"/>
          </a:ln>
        </p:spPr>
        <p:txBody>
          <a:bodyPr lIns="50800" tIns="50800" rIns="50800" bIns="50800" anchor="ctr"/>
          <a:lstStyle/>
          <a:p>
            <a:endParaRPr/>
          </a:p>
        </p:txBody>
      </p:sp>
      <p:sp>
        <p:nvSpPr>
          <p:cNvPr id="2" name="テキスト ボックス 1"/>
          <p:cNvSpPr txBox="1"/>
          <p:nvPr/>
        </p:nvSpPr>
        <p:spPr>
          <a:xfrm>
            <a:off x="1903956" y="3146065"/>
            <a:ext cx="333192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400" b="0" i="0" u="none" strike="noStrike" cap="none" spc="0" normalizeH="0" baseline="0" dirty="0" smtClean="0">
                <a:ln>
                  <a:noFill/>
                </a:ln>
                <a:solidFill>
                  <a:srgbClr val="000000"/>
                </a:solidFill>
                <a:effectLst/>
                <a:uFillTx/>
                <a:latin typeface="+mj-lt"/>
                <a:ea typeface="+mj-ea"/>
                <a:cs typeface="+mj-cs"/>
                <a:sym typeface="ヒラギノ角ゴ ProN W3"/>
              </a:rPr>
              <a:t>時間割</a:t>
            </a:r>
            <a:endParaRPr kumimoji="0" lang="ja-JP" altLang="en-US" sz="2400" b="0" i="0" u="none" strike="noStrike" cap="none" spc="0" normalizeH="0" baseline="0" dirty="0">
              <a:ln>
                <a:noFill/>
              </a:ln>
              <a:solidFill>
                <a:srgbClr val="000000"/>
              </a:solidFill>
              <a:effectLst/>
              <a:uFillTx/>
              <a:latin typeface="+mj-lt"/>
              <a:ea typeface="+mj-ea"/>
              <a:cs typeface="+mj-cs"/>
              <a:sym typeface="ヒラギノ角ゴ ProN W3"/>
            </a:endParaRPr>
          </a:p>
        </p:txBody>
      </p:sp>
      <p:sp>
        <p:nvSpPr>
          <p:cNvPr id="3" name="テキスト ボックス 2"/>
          <p:cNvSpPr txBox="1"/>
          <p:nvPr/>
        </p:nvSpPr>
        <p:spPr>
          <a:xfrm>
            <a:off x="1866377" y="5915362"/>
            <a:ext cx="340707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400" b="0" i="0" u="none" strike="noStrike" cap="none" spc="0" normalizeH="0" baseline="0" dirty="0" smtClean="0">
                <a:ln>
                  <a:noFill/>
                </a:ln>
                <a:solidFill>
                  <a:srgbClr val="000000"/>
                </a:solidFill>
                <a:effectLst/>
                <a:uFillTx/>
                <a:latin typeface="+mj-lt"/>
                <a:ea typeface="+mj-ea"/>
                <a:cs typeface="+mj-cs"/>
                <a:sym typeface="ヒラギノ角ゴ ProN W3"/>
              </a:rPr>
              <a:t>場所</a:t>
            </a:r>
            <a:endParaRPr kumimoji="0" lang="ja-JP" altLang="en-US" sz="2400" b="0" i="0" u="none" strike="noStrike" cap="none" spc="0" normalizeH="0" baseline="0" dirty="0">
              <a:ln>
                <a:noFill/>
              </a:ln>
              <a:solidFill>
                <a:srgbClr val="000000"/>
              </a:solidFill>
              <a:effectLst/>
              <a:uFillTx/>
              <a:latin typeface="+mj-lt"/>
              <a:ea typeface="+mj-ea"/>
              <a:cs typeface="+mj-cs"/>
              <a:sym typeface="ヒラギノ角ゴ ProN W3"/>
            </a:endParaRPr>
          </a:p>
        </p:txBody>
      </p:sp>
      <p:sp>
        <p:nvSpPr>
          <p:cNvPr id="4" name="テキスト ボックス 3"/>
          <p:cNvSpPr txBox="1"/>
          <p:nvPr/>
        </p:nvSpPr>
        <p:spPr>
          <a:xfrm>
            <a:off x="1545440" y="6609948"/>
            <a:ext cx="404895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1800" dirty="0" smtClean="0"/>
              <a:t>旧沓形中学校</a:t>
            </a:r>
            <a:r>
              <a:rPr lang="en-US" altLang="ja-JP" sz="1800" dirty="0" smtClean="0"/>
              <a:t>2</a:t>
            </a:r>
            <a:r>
              <a:rPr lang="ja-JP" altLang="en-US" sz="1800" dirty="0" smtClean="0"/>
              <a:t>階</a:t>
            </a:r>
            <a:endParaRPr lang="en-US" altLang="ja-JP" sz="1800" dirty="0" smtClean="0"/>
          </a:p>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smtClean="0">
                <a:ln>
                  <a:noFill/>
                </a:ln>
                <a:solidFill>
                  <a:srgbClr val="000000"/>
                </a:solidFill>
                <a:effectLst/>
                <a:uFillTx/>
                <a:latin typeface="+mj-lt"/>
                <a:ea typeface="+mj-ea"/>
                <a:cs typeface="+mj-cs"/>
                <a:sym typeface="ヒラギノ角ゴ ProN W3"/>
              </a:rPr>
              <a:t>（</a:t>
            </a:r>
            <a:r>
              <a:rPr kumimoji="0" lang="en-US" altLang="ja-JP" sz="1800" b="0" i="0" u="none" strike="noStrike" cap="none" spc="0" normalizeH="0" baseline="0" dirty="0" smtClean="0">
                <a:ln>
                  <a:noFill/>
                </a:ln>
                <a:solidFill>
                  <a:srgbClr val="000000"/>
                </a:solidFill>
                <a:effectLst/>
                <a:uFillTx/>
                <a:latin typeface="+mj-lt"/>
                <a:ea typeface="+mj-ea"/>
                <a:cs typeface="+mj-cs"/>
                <a:sym typeface="ヒラギノ角ゴ ProN W3"/>
              </a:rPr>
              <a:t>2023</a:t>
            </a:r>
            <a:r>
              <a:rPr kumimoji="0" lang="ja-JP" altLang="en-US" sz="1800" b="0" i="0" u="none" strike="noStrike" cap="none" spc="0" normalizeH="0" baseline="0" dirty="0" smtClean="0">
                <a:ln>
                  <a:noFill/>
                </a:ln>
                <a:solidFill>
                  <a:srgbClr val="000000"/>
                </a:solidFill>
                <a:effectLst/>
                <a:uFillTx/>
                <a:latin typeface="+mj-lt"/>
                <a:ea typeface="+mj-ea"/>
                <a:cs typeface="+mj-cs"/>
                <a:sym typeface="ヒラギノ角ゴ ProN W3"/>
              </a:rPr>
              <a:t>年の</a:t>
            </a:r>
            <a:r>
              <a:rPr kumimoji="0" lang="en-US" altLang="ja-JP" sz="1800" b="0" i="0" u="none" strike="noStrike" cap="none" spc="0" normalizeH="0" baseline="0" dirty="0" smtClean="0">
                <a:ln>
                  <a:noFill/>
                </a:ln>
                <a:solidFill>
                  <a:srgbClr val="000000"/>
                </a:solidFill>
                <a:effectLst/>
                <a:uFillTx/>
                <a:latin typeface="+mj-lt"/>
                <a:ea typeface="+mj-ea"/>
                <a:cs typeface="+mj-cs"/>
                <a:sym typeface="ヒラギノ角ゴ ProN W3"/>
              </a:rPr>
              <a:t>6</a:t>
            </a:r>
            <a:r>
              <a:rPr kumimoji="0" lang="ja-JP" altLang="en-US" sz="1800" b="0" i="0" u="none" strike="noStrike" cap="none" spc="0" normalizeH="0" baseline="0" dirty="0" smtClean="0">
                <a:ln>
                  <a:noFill/>
                </a:ln>
                <a:solidFill>
                  <a:srgbClr val="000000"/>
                </a:solidFill>
                <a:effectLst/>
                <a:uFillTx/>
                <a:latin typeface="+mj-lt"/>
                <a:ea typeface="+mj-ea"/>
                <a:cs typeface="+mj-cs"/>
                <a:sym typeface="ヒラギノ角ゴ ProN W3"/>
              </a:rPr>
              <a:t>月に旧開発局宿舎から移動）</a:t>
            </a:r>
            <a:endParaRPr kumimoji="0" lang="ja-JP" altLang="en-US" sz="1800" b="0" i="0" u="none" strike="noStrike" cap="none" spc="0" normalizeH="0" baseline="0" dirty="0">
              <a:ln>
                <a:noFill/>
              </a:ln>
              <a:solidFill>
                <a:srgbClr val="000000"/>
              </a:solidFill>
              <a:effectLst/>
              <a:uFillTx/>
              <a:latin typeface="+mj-lt"/>
              <a:ea typeface="+mj-ea"/>
              <a:cs typeface="+mj-cs"/>
              <a:sym typeface="ヒラギノ角ゴ ProN W3"/>
            </a:endParaRPr>
          </a:p>
        </p:txBody>
      </p:sp>
      <p:sp>
        <p:nvSpPr>
          <p:cNvPr id="5" name="テキスト ボックス 4"/>
          <p:cNvSpPr txBox="1"/>
          <p:nvPr/>
        </p:nvSpPr>
        <p:spPr>
          <a:xfrm>
            <a:off x="6438378" y="3652916"/>
            <a:ext cx="5298510"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smtClean="0">
                <a:ln>
                  <a:noFill/>
                </a:ln>
                <a:solidFill>
                  <a:srgbClr val="000000"/>
                </a:solidFill>
                <a:effectLst/>
                <a:uFillTx/>
                <a:latin typeface="+mj-lt"/>
                <a:ea typeface="+mj-ea"/>
                <a:cs typeface="+mj-cs"/>
                <a:sym typeface="ヒラギノ角ゴ ProN W3"/>
              </a:rPr>
              <a:t>利尻</a:t>
            </a:r>
            <a:r>
              <a:rPr kumimoji="0" lang="ja-JP" altLang="en-US" sz="1800" b="0" i="0" u="none" strike="noStrike" cap="none" spc="0" normalizeH="0" baseline="0" dirty="0" smtClean="0">
                <a:ln>
                  <a:noFill/>
                </a:ln>
                <a:solidFill>
                  <a:srgbClr val="000000"/>
                </a:solidFill>
                <a:effectLst/>
                <a:uFillTx/>
                <a:latin typeface="+mj-lt"/>
                <a:ea typeface="+mj-ea"/>
                <a:cs typeface="+mj-cs"/>
                <a:sym typeface="ヒラギノ角ゴ ProN W3"/>
              </a:rPr>
              <a:t>高校生</a:t>
            </a:r>
            <a:r>
              <a:rPr lang="ja-JP" altLang="en-US" sz="1800" dirty="0" smtClean="0"/>
              <a:t>を対象に受験対策、定期テスト対策、</a:t>
            </a:r>
            <a:endParaRPr lang="en-US" altLang="ja-JP" sz="1800" dirty="0" smtClean="0"/>
          </a:p>
          <a:p>
            <a:pPr marL="0" marR="0" indent="0" algn="l" defTabSz="584200" rtl="0" fontAlgn="auto" latinLnBrk="0" hangingPunct="0">
              <a:lnSpc>
                <a:spcPct val="100000"/>
              </a:lnSpc>
              <a:spcBef>
                <a:spcPts val="0"/>
              </a:spcBef>
              <a:spcAft>
                <a:spcPts val="0"/>
              </a:spcAft>
              <a:buClrTx/>
              <a:buSzTx/>
              <a:buFontTx/>
              <a:buNone/>
              <a:tabLst/>
            </a:pPr>
            <a:r>
              <a:rPr lang="ja-JP" altLang="en-US" sz="1800" dirty="0" smtClean="0"/>
              <a:t>自習サポートを行っている。</a:t>
            </a:r>
            <a:endParaRPr lang="en-US" altLang="ja-JP" sz="1800" dirty="0" smtClean="0"/>
          </a:p>
          <a:p>
            <a:pPr marL="0" marR="0" indent="0" algn="l" defTabSz="584200" rtl="0" fontAlgn="auto" latinLnBrk="0" hangingPunct="0">
              <a:lnSpc>
                <a:spcPct val="100000"/>
              </a:lnSpc>
              <a:spcBef>
                <a:spcPts val="0"/>
              </a:spcBef>
              <a:spcAft>
                <a:spcPts val="0"/>
              </a:spcAft>
              <a:buClrTx/>
              <a:buSzTx/>
              <a:buFontTx/>
              <a:buNone/>
              <a:tabLst/>
            </a:pPr>
            <a:r>
              <a:rPr lang="ja-JP" altLang="en-US" sz="1800" dirty="0" smtClean="0"/>
              <a:t>受験対策には各校の赤本や問題集、</a:t>
            </a:r>
            <a:endParaRPr lang="en-US" altLang="ja-JP" sz="1800" dirty="0" smtClean="0"/>
          </a:p>
          <a:p>
            <a:pPr marL="0" marR="0" indent="0" algn="l" defTabSz="584200" rtl="0" fontAlgn="auto" latinLnBrk="0" hangingPunct="0">
              <a:lnSpc>
                <a:spcPct val="100000"/>
              </a:lnSpc>
              <a:spcBef>
                <a:spcPts val="0"/>
              </a:spcBef>
              <a:spcAft>
                <a:spcPts val="0"/>
              </a:spcAft>
              <a:buClrTx/>
              <a:buSzTx/>
              <a:buFontTx/>
              <a:buNone/>
              <a:tabLst/>
            </a:pPr>
            <a:r>
              <a:rPr lang="ja-JP" altLang="en-US" sz="1800" dirty="0"/>
              <a:t>定期</a:t>
            </a:r>
            <a:r>
              <a:rPr lang="ja-JP" altLang="en-US" sz="1800" dirty="0" smtClean="0"/>
              <a:t>テスト対策には学校教材や配布されたプリント、</a:t>
            </a:r>
            <a:endParaRPr lang="en-US" altLang="ja-JP" sz="1800" dirty="0" smtClean="0"/>
          </a:p>
          <a:p>
            <a:pPr marL="0" marR="0" indent="0" algn="l" defTabSz="584200" rtl="0" fontAlgn="auto" latinLnBrk="0" hangingPunct="0">
              <a:lnSpc>
                <a:spcPct val="100000"/>
              </a:lnSpc>
              <a:spcBef>
                <a:spcPts val="0"/>
              </a:spcBef>
              <a:spcAft>
                <a:spcPts val="0"/>
              </a:spcAft>
              <a:buClrTx/>
              <a:buSzTx/>
              <a:buFontTx/>
              <a:buNone/>
              <a:tabLst/>
            </a:pPr>
            <a:r>
              <a:rPr lang="ja-JP" altLang="en-US" sz="1800" dirty="0" smtClean="0"/>
              <a:t>自習サポートにはスタディサプリで動画教材を利用している。</a:t>
            </a:r>
            <a:endParaRPr lang="en-US" altLang="ja-JP" sz="1800" dirty="0" smtClean="0"/>
          </a:p>
          <a:p>
            <a:pPr marL="0" marR="0" indent="0" algn="l" defTabSz="584200" rtl="0" fontAlgn="auto" latinLnBrk="0" hangingPunct="0">
              <a:lnSpc>
                <a:spcPct val="100000"/>
              </a:lnSpc>
              <a:spcBef>
                <a:spcPts val="0"/>
              </a:spcBef>
              <a:spcAft>
                <a:spcPts val="0"/>
              </a:spcAft>
              <a:buClrTx/>
              <a:buSzTx/>
              <a:buFontTx/>
              <a:buNone/>
              <a:tabLst/>
            </a:pPr>
            <a:r>
              <a:rPr lang="ja-JP" altLang="en-US" sz="1800" dirty="0" smtClean="0"/>
              <a:t>保護者の負担軽減のため学校から塾までの送迎もしている。</a:t>
            </a:r>
            <a:endParaRPr lang="en-US" altLang="ja-JP" sz="1800" dirty="0" smtClean="0"/>
          </a:p>
        </p:txBody>
      </p:sp>
      <p:sp>
        <p:nvSpPr>
          <p:cNvPr id="6" name="テキスト ボックス 5"/>
          <p:cNvSpPr txBox="1"/>
          <p:nvPr/>
        </p:nvSpPr>
        <p:spPr>
          <a:xfrm>
            <a:off x="7038472" y="3146065"/>
            <a:ext cx="314403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400" b="0" i="0" u="none" strike="noStrike" cap="none" spc="0" normalizeH="0" baseline="0" dirty="0" smtClean="0">
                <a:ln>
                  <a:noFill/>
                </a:ln>
                <a:solidFill>
                  <a:srgbClr val="000000"/>
                </a:solidFill>
                <a:effectLst/>
                <a:uFillTx/>
                <a:latin typeface="+mj-lt"/>
                <a:ea typeface="+mj-ea"/>
                <a:cs typeface="+mj-cs"/>
                <a:sym typeface="ヒラギノ角ゴ ProN W3"/>
              </a:rPr>
              <a:t>業務内容</a:t>
            </a:r>
            <a:endParaRPr kumimoji="0" lang="ja-JP" altLang="en-US" sz="2400" b="0" i="0" u="none" strike="noStrike" cap="none" spc="0" normalizeH="0" baseline="0" dirty="0">
              <a:ln>
                <a:noFill/>
              </a:ln>
              <a:solidFill>
                <a:srgbClr val="000000"/>
              </a:solidFill>
              <a:effectLst/>
              <a:uFillTx/>
              <a:latin typeface="+mj-lt"/>
              <a:ea typeface="+mj-ea"/>
              <a:cs typeface="+mj-cs"/>
              <a:sym typeface="ヒラギノ角ゴ ProN W3"/>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b_02.jpg" descr="b_02.jpg"/>
          <p:cNvPicPr>
            <a:picLocks noChangeAspect="1"/>
          </p:cNvPicPr>
          <p:nvPr/>
        </p:nvPicPr>
        <p:blipFill>
          <a:blip r:embed="rId2">
            <a:extLst/>
          </a:blip>
          <a:srcRect t="2635" b="2634"/>
          <a:stretch>
            <a:fillRect/>
          </a:stretch>
        </p:blipFill>
        <p:spPr>
          <a:xfrm>
            <a:off x="-301625" y="13890"/>
            <a:ext cx="13607954" cy="9700421"/>
          </a:xfrm>
          <a:prstGeom prst="rect">
            <a:avLst/>
          </a:prstGeom>
          <a:ln w="12700">
            <a:miter lim="400000"/>
          </a:ln>
        </p:spPr>
      </p:pic>
      <p:sp>
        <p:nvSpPr>
          <p:cNvPr id="140" name="四角形"/>
          <p:cNvSpPr/>
          <p:nvPr/>
        </p:nvSpPr>
        <p:spPr>
          <a:xfrm>
            <a:off x="9429708" y="762742"/>
            <a:ext cx="3587613" cy="1078031"/>
          </a:xfrm>
          <a:prstGeom prst="rect">
            <a:avLst/>
          </a:prstGeom>
          <a:solidFill>
            <a:srgbClr val="F8CA79"/>
          </a:solidFill>
          <a:ln w="12700">
            <a:miter lim="400000"/>
          </a:ln>
          <a:effectLst>
            <a:outerShdw blurRad="63500" dist="25400" dir="5400000" rotWithShape="0">
              <a:srgbClr val="000000">
                <a:alpha val="50000"/>
              </a:srgbClr>
            </a:outerShdw>
          </a:effectLst>
        </p:spPr>
        <p:txBody>
          <a:bodyPr lIns="50800" tIns="50800" rIns="50800" bIns="50800" anchor="ctr"/>
          <a:lstStyle/>
          <a:p>
            <a:pPr defTabSz="457200">
              <a:defRPr sz="1200">
                <a:solidFill>
                  <a:srgbClr val="FFFFFF"/>
                </a:solidFill>
              </a:defRPr>
            </a:pPr>
            <a:endParaRPr/>
          </a:p>
        </p:txBody>
      </p:sp>
      <p:sp>
        <p:nvSpPr>
          <p:cNvPr id="141" name="地域おこし協力隊 発表資料"/>
          <p:cNvSpPr txBox="1"/>
          <p:nvPr/>
        </p:nvSpPr>
        <p:spPr>
          <a:xfrm>
            <a:off x="9969069" y="1077323"/>
            <a:ext cx="2508887" cy="298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ct val="300000"/>
              </a:lnSpc>
              <a:defRPr sz="1500"/>
            </a:lvl1pPr>
          </a:lstStyle>
          <a:p>
            <a:r>
              <a:rPr dirty="0" err="1"/>
              <a:t>地域おこし協力隊</a:t>
            </a:r>
            <a:r>
              <a:rPr dirty="0"/>
              <a:t> </a:t>
            </a:r>
            <a:r>
              <a:rPr dirty="0" err="1"/>
              <a:t>発表資料</a:t>
            </a:r>
            <a:endParaRPr dirty="0"/>
          </a:p>
        </p:txBody>
      </p:sp>
      <p:sp>
        <p:nvSpPr>
          <p:cNvPr id="142" name="北海道 利尻町"/>
          <p:cNvSpPr txBox="1"/>
          <p:nvPr/>
        </p:nvSpPr>
        <p:spPr>
          <a:xfrm>
            <a:off x="9969070" y="296228"/>
            <a:ext cx="2508887" cy="450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ct val="300000"/>
              </a:lnSpc>
              <a:defRPr sz="2700"/>
            </a:lvl1pPr>
          </a:lstStyle>
          <a:p>
            <a:r>
              <a:rPr dirty="0" err="1"/>
              <a:t>北海道</a:t>
            </a:r>
            <a:r>
              <a:rPr dirty="0"/>
              <a:t> </a:t>
            </a:r>
            <a:r>
              <a:rPr dirty="0" err="1"/>
              <a:t>利尻町</a:t>
            </a:r>
            <a:endParaRPr dirty="0"/>
          </a:p>
        </p:txBody>
      </p:sp>
      <p:sp>
        <p:nvSpPr>
          <p:cNvPr id="143" name="来年度以降の…"/>
          <p:cNvSpPr txBox="1"/>
          <p:nvPr/>
        </p:nvSpPr>
        <p:spPr>
          <a:xfrm>
            <a:off x="787428" y="477030"/>
            <a:ext cx="3696604" cy="1192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457200">
              <a:lnSpc>
                <a:spcPct val="80000"/>
              </a:lnSpc>
              <a:defRPr sz="3400">
                <a:latin typeface="ヒラギノ角ゴ ProN W6"/>
                <a:ea typeface="ヒラギノ角ゴ ProN W6"/>
                <a:cs typeface="ヒラギノ角ゴ ProN W6"/>
                <a:sym typeface="ヒラギノ角ゴ ProN W6"/>
              </a:defRPr>
            </a:pPr>
            <a:r>
              <a:t>来年度以降の</a:t>
            </a:r>
          </a:p>
          <a:p>
            <a:pPr defTabSz="457200">
              <a:lnSpc>
                <a:spcPct val="80000"/>
              </a:lnSpc>
              <a:defRPr sz="3400">
                <a:latin typeface="ヒラギノ角ゴ ProN W6"/>
                <a:ea typeface="ヒラギノ角ゴ ProN W6"/>
                <a:cs typeface="ヒラギノ角ゴ ProN W6"/>
                <a:sym typeface="ヒラギノ角ゴ ProN W6"/>
              </a:defRPr>
            </a:pPr>
            <a:r>
              <a:t>スケジュール</a:t>
            </a:r>
          </a:p>
        </p:txBody>
      </p:sp>
      <p:sp>
        <p:nvSpPr>
          <p:cNvPr id="144"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472929" y="2702173"/>
            <a:ext cx="10171605" cy="1993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lstStyle>
            <a:lvl1pPr algn="just" defTabSz="457200">
              <a:lnSpc>
                <a:spcPct val="140000"/>
              </a:lnSpc>
              <a:defRPr sz="2200"/>
            </a:lvl1pPr>
          </a:lstStyle>
          <a:p>
            <a:endParaRPr dirty="0"/>
          </a:p>
        </p:txBody>
      </p:sp>
      <p:sp>
        <p:nvSpPr>
          <p:cNvPr id="147" name="円形"/>
          <p:cNvSpPr/>
          <p:nvPr/>
        </p:nvSpPr>
        <p:spPr>
          <a:xfrm>
            <a:off x="12571660" y="94342"/>
            <a:ext cx="201886" cy="201886"/>
          </a:xfrm>
          <a:prstGeom prst="ellipse">
            <a:avLst/>
          </a:prstGeom>
          <a:solidFill>
            <a:srgbClr val="FFFFFF"/>
          </a:solidFill>
          <a:ln w="12700">
            <a:miter lim="400000"/>
          </a:ln>
        </p:spPr>
        <p:txBody>
          <a:bodyPr lIns="50800" tIns="50800" rIns="50800" bIns="50800" anchor="ctr"/>
          <a:lstStyle/>
          <a:p>
            <a:endParaRPr/>
          </a:p>
        </p:txBody>
      </p:sp>
      <p:sp>
        <p:nvSpPr>
          <p:cNvPr id="3" name="テキスト ボックス 2"/>
          <p:cNvSpPr txBox="1"/>
          <p:nvPr/>
        </p:nvSpPr>
        <p:spPr>
          <a:xfrm>
            <a:off x="1642157" y="3973509"/>
            <a:ext cx="9469868"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dirty="0"/>
              <a:t>来年度</a:t>
            </a:r>
            <a:r>
              <a:rPr lang="ja-JP" altLang="en-US" dirty="0" smtClean="0"/>
              <a:t>以降は役場運営の公営塾ではなく、公設塾の業務委託を受けている廣瀬さんにプラスで委託して中高一貫の塾になる。</a:t>
            </a:r>
            <a:endParaRPr lang="en-US" altLang="ja-JP" dirty="0" smtClean="0"/>
          </a:p>
          <a:p>
            <a:pPr marL="0" marR="0" indent="0" algn="l" defTabSz="584200" rtl="0" fontAlgn="auto" latinLnBrk="0" hangingPunct="0">
              <a:lnSpc>
                <a:spcPct val="100000"/>
              </a:lnSpc>
              <a:spcBef>
                <a:spcPts val="0"/>
              </a:spcBef>
              <a:spcAft>
                <a:spcPts val="0"/>
              </a:spcAft>
              <a:buClrTx/>
              <a:buSzTx/>
              <a:buFontTx/>
              <a:buNone/>
              <a:tabLst/>
            </a:pPr>
            <a:r>
              <a:rPr lang="ja-JP" altLang="en-US" dirty="0" smtClean="0"/>
              <a:t>内容は中学生には授業を行い、高校生は自習サポート。</a:t>
            </a:r>
            <a:endParaRPr lang="en-US" altLang="ja-JP" dirty="0" smtClean="0"/>
          </a:p>
          <a:p>
            <a:pPr marL="0" marR="0" indent="0" algn="l" defTabSz="584200" rtl="0" fontAlgn="auto" latinLnBrk="0" hangingPunct="0">
              <a:lnSpc>
                <a:spcPct val="100000"/>
              </a:lnSpc>
              <a:spcBef>
                <a:spcPts val="0"/>
              </a:spcBef>
              <a:spcAft>
                <a:spcPts val="0"/>
              </a:spcAft>
              <a:buClrTx/>
              <a:buSzTx/>
              <a:buFontTx/>
              <a:buNone/>
              <a:tabLst/>
            </a:pPr>
            <a:endParaRPr lang="en-US" altLang="ja-JP" dirty="0" smtClean="0"/>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84</TotalTime>
  <Words>176</Words>
  <Application>Microsoft Office PowerPoint</Application>
  <PresentationFormat>ユーザー設定</PresentationFormat>
  <Paragraphs>32</Paragraphs>
  <Slides>3</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vt:i4>
      </vt:variant>
    </vt:vector>
  </HeadingPairs>
  <TitlesOfParts>
    <vt:vector size="8" baseType="lpstr">
      <vt:lpstr>Helvetica Neue Light</vt:lpstr>
      <vt:lpstr>Helvetica Neue Thin</vt:lpstr>
      <vt:lpstr>ヒラギノ角ゴ ProN W3</vt:lpstr>
      <vt:lpstr>ヒラギノ角ゴ ProN W6</vt:lpstr>
      <vt:lpstr>White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rishirijuku</dc:creator>
  <cp:lastModifiedBy>利尻町 公営塾</cp:lastModifiedBy>
  <cp:revision>8</cp:revision>
  <dcterms:modified xsi:type="dcterms:W3CDTF">2024-02-27T05:07:44Z</dcterms:modified>
</cp:coreProperties>
</file>